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6" r:id="rId3"/>
    <p:sldId id="267" r:id="rId4"/>
    <p:sldId id="268" r:id="rId5"/>
    <p:sldId id="263" r:id="rId6"/>
    <p:sldId id="269" r:id="rId7"/>
    <p:sldId id="270" r:id="rId8"/>
    <p:sldId id="271" r:id="rId9"/>
    <p:sldId id="273" r:id="rId10"/>
    <p:sldId id="272" r:id="rId11"/>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9" d="100"/>
          <a:sy n="49" d="100"/>
        </p:scale>
        <p:origin x="-994" y="-28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350"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350" b="1" i="0">
                <a:solidFill>
                  <a:schemeClr val="tx1"/>
                </a:solidFill>
                <a:latin typeface="Tahoma"/>
                <a:cs typeface="Tahom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350"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89967" y="1136986"/>
            <a:ext cx="6120765" cy="3013710"/>
          </a:xfrm>
          <a:prstGeom prst="rect">
            <a:avLst/>
          </a:prstGeom>
        </p:spPr>
        <p:txBody>
          <a:bodyPr wrap="square" lIns="0" tIns="0" rIns="0" bIns="0">
            <a:spAutoFit/>
          </a:bodyPr>
          <a:lstStyle>
            <a:lvl1pPr>
              <a:defRPr sz="9350" b="1" i="0">
                <a:solidFill>
                  <a:schemeClr val="tx1"/>
                </a:solidFill>
                <a:latin typeface="Tahoma"/>
                <a:cs typeface="Tahom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8/18/2024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mailto:jayakarangalakudauru@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001931" y="6750050"/>
            <a:ext cx="14287283" cy="1423467"/>
          </a:xfrm>
          <a:prstGeom prst="rect">
            <a:avLst/>
          </a:prstGeom>
        </p:spPr>
        <p:txBody>
          <a:bodyPr vert="horz" wrap="square" lIns="0" tIns="139700" rIns="0" bIns="0" rtlCol="0">
            <a:spAutoFit/>
          </a:bodyPr>
          <a:lstStyle/>
          <a:p>
            <a:pPr marL="12065" marR="5080" algn="ctr">
              <a:lnSpc>
                <a:spcPts val="5030"/>
              </a:lnSpc>
              <a:spcBef>
                <a:spcPts val="1100"/>
              </a:spcBef>
            </a:pPr>
            <a:r>
              <a:rPr lang="en-US" sz="5400" b="1" spc="-20" dirty="0" smtClean="0">
                <a:latin typeface="Times New Roman" pitchFamily="18" charset="0"/>
                <a:cs typeface="Times New Roman" pitchFamily="18" charset="0"/>
              </a:rPr>
              <a:t>Unlocking </a:t>
            </a:r>
            <a:r>
              <a:rPr lang="en-US" sz="5400" b="1" spc="55" dirty="0" smtClean="0">
                <a:latin typeface="Times New Roman" pitchFamily="18" charset="0"/>
                <a:cs typeface="Times New Roman" pitchFamily="18" charset="0"/>
              </a:rPr>
              <a:t>Insights: </a:t>
            </a:r>
            <a:r>
              <a:rPr lang="en-US" sz="5400" b="1" spc="140" dirty="0" smtClean="0">
                <a:latin typeface="Times New Roman" pitchFamily="18" charset="0"/>
                <a:cs typeface="Times New Roman" pitchFamily="18" charset="0"/>
              </a:rPr>
              <a:t>Customer </a:t>
            </a:r>
            <a:r>
              <a:rPr lang="en-US" sz="5400" b="1" spc="155" dirty="0" smtClean="0">
                <a:latin typeface="Times New Roman" pitchFamily="18" charset="0"/>
                <a:cs typeface="Times New Roman" pitchFamily="18" charset="0"/>
              </a:rPr>
              <a:t>Segmentation</a:t>
            </a:r>
            <a:r>
              <a:rPr lang="en-US" sz="5400" b="1" spc="-509" dirty="0" smtClean="0">
                <a:latin typeface="Times New Roman" pitchFamily="18" charset="0"/>
                <a:cs typeface="Times New Roman" pitchFamily="18" charset="0"/>
              </a:rPr>
              <a:t> </a:t>
            </a:r>
            <a:r>
              <a:rPr lang="en-US" sz="5400" b="1" spc="-100" dirty="0" smtClean="0">
                <a:latin typeface="Times New Roman" pitchFamily="18" charset="0"/>
                <a:cs typeface="Times New Roman" pitchFamily="18" charset="0"/>
              </a:rPr>
              <a:t>Using</a:t>
            </a:r>
            <a:r>
              <a:rPr lang="en-US" sz="5400" b="1" spc="-500" dirty="0" smtClean="0">
                <a:latin typeface="Times New Roman" pitchFamily="18" charset="0"/>
                <a:cs typeface="Times New Roman" pitchFamily="18" charset="0"/>
              </a:rPr>
              <a:t> </a:t>
            </a:r>
            <a:r>
              <a:rPr lang="en-US" sz="5400" b="1" spc="-290" dirty="0" smtClean="0">
                <a:latin typeface="Times New Roman" pitchFamily="18" charset="0"/>
                <a:cs typeface="Times New Roman" pitchFamily="18" charset="0"/>
              </a:rPr>
              <a:t>E- </a:t>
            </a:r>
            <a:r>
              <a:rPr lang="en-US" sz="5400" b="1" spc="-2100" dirty="0" smtClean="0">
                <a:latin typeface="Times New Roman" pitchFamily="18" charset="0"/>
                <a:cs typeface="Times New Roman" pitchFamily="18" charset="0"/>
              </a:rPr>
              <a:t> </a:t>
            </a:r>
            <a:r>
              <a:rPr lang="en-US" sz="5400" b="1" spc="45" dirty="0" smtClean="0">
                <a:latin typeface="Times New Roman" pitchFamily="18" charset="0"/>
                <a:cs typeface="Times New Roman" pitchFamily="18" charset="0"/>
              </a:rPr>
              <a:t>Commerce</a:t>
            </a:r>
            <a:r>
              <a:rPr lang="en-US" sz="5400" b="1" spc="-520" dirty="0" smtClean="0">
                <a:latin typeface="Times New Roman" pitchFamily="18" charset="0"/>
                <a:cs typeface="Times New Roman" pitchFamily="18" charset="0"/>
              </a:rPr>
              <a:t> </a:t>
            </a:r>
            <a:r>
              <a:rPr lang="en-US" sz="5400" b="1" spc="95" dirty="0" smtClean="0">
                <a:latin typeface="Times New Roman" pitchFamily="18" charset="0"/>
                <a:cs typeface="Times New Roman" pitchFamily="18" charset="0"/>
              </a:rPr>
              <a:t>Data</a:t>
            </a:r>
            <a:endParaRPr sz="5000" b="1" dirty="0">
              <a:latin typeface="Times New Roman" pitchFamily="18" charset="0"/>
              <a:cs typeface="Times New Roman" pitchFamily="18" charset="0"/>
            </a:endParaRPr>
          </a:p>
        </p:txBody>
      </p:sp>
      <p:sp>
        <p:nvSpPr>
          <p:cNvPr id="3" name="object 3"/>
          <p:cNvSpPr/>
          <p:nvPr/>
        </p:nvSpPr>
        <p:spPr>
          <a:xfrm>
            <a:off x="0" y="981252"/>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sp>
        <p:nvSpPr>
          <p:cNvPr id="4" name="object 4"/>
          <p:cNvSpPr/>
          <p:nvPr/>
        </p:nvSpPr>
        <p:spPr>
          <a:xfrm>
            <a:off x="10576559" y="9191445"/>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282" y="2178050"/>
            <a:ext cx="1521858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26150" y="1873250"/>
            <a:ext cx="6120765" cy="4464683"/>
          </a:xfrm>
          <a:prstGeom prst="rect">
            <a:avLst/>
          </a:prstGeom>
        </p:spPr>
        <p:txBody>
          <a:bodyPr vert="horz" wrap="square" lIns="0" tIns="766444" rIns="0" bIns="0" rtlCol="0">
            <a:spAutoFit/>
          </a:bodyPr>
          <a:lstStyle/>
          <a:p>
            <a:pPr algn="ctr">
              <a:lnSpc>
                <a:spcPct val="100000"/>
              </a:lnSpc>
              <a:spcBef>
                <a:spcPts val="6034"/>
              </a:spcBef>
            </a:pPr>
            <a:r>
              <a:rPr spc="65" dirty="0" smtClean="0"/>
              <a:t>Thank</a:t>
            </a:r>
            <a:r>
              <a:rPr lang="en-US" spc="65" dirty="0" smtClean="0"/>
              <a:t> you</a:t>
            </a:r>
            <a:r>
              <a:rPr spc="65" dirty="0" smtClean="0"/>
              <a:t>!</a:t>
            </a:r>
            <a:endParaRPr spc="65" dirty="0"/>
          </a:p>
          <a:p>
            <a:pPr algn="ctr">
              <a:lnSpc>
                <a:spcPct val="100000"/>
              </a:lnSpc>
              <a:spcBef>
                <a:spcPts val="2225"/>
              </a:spcBef>
            </a:pPr>
            <a:endParaRPr sz="3450" dirty="0">
              <a:latin typeface="Verdana"/>
              <a:cs typeface="Verdana"/>
            </a:endParaRPr>
          </a:p>
        </p:txBody>
      </p:sp>
      <p:sp>
        <p:nvSpPr>
          <p:cNvPr id="4" name="object 4"/>
          <p:cNvSpPr/>
          <p:nvPr/>
        </p:nvSpPr>
        <p:spPr>
          <a:xfrm>
            <a:off x="0" y="981252"/>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sp>
        <p:nvSpPr>
          <p:cNvPr id="5" name="object 5"/>
          <p:cNvSpPr/>
          <p:nvPr/>
        </p:nvSpPr>
        <p:spPr>
          <a:xfrm>
            <a:off x="10576559" y="9191445"/>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sp>
        <p:nvSpPr>
          <p:cNvPr id="11" name="TextBox 10"/>
          <p:cNvSpPr txBox="1"/>
          <p:nvPr/>
        </p:nvSpPr>
        <p:spPr>
          <a:xfrm>
            <a:off x="6838359" y="5911850"/>
            <a:ext cx="4681090" cy="1246495"/>
          </a:xfrm>
          <a:prstGeom prst="rect">
            <a:avLst/>
          </a:prstGeom>
          <a:noFill/>
        </p:spPr>
        <p:txBody>
          <a:bodyPr wrap="none" rtlCol="0">
            <a:spAutoFit/>
          </a:bodyPr>
          <a:lstStyle/>
          <a:p>
            <a:pPr algn="ctr"/>
            <a:r>
              <a:rPr lang="en-US" sz="2500" u="sng" dirty="0" smtClean="0">
                <a:latin typeface="Times New Roman" pitchFamily="18" charset="0"/>
                <a:cs typeface="Times New Roman" pitchFamily="18" charset="0"/>
                <a:hlinkClick r:id="rId2"/>
              </a:rPr>
              <a:t>Jayakar </a:t>
            </a:r>
            <a:r>
              <a:rPr lang="en-US" sz="2500" u="sng" dirty="0" err="1" smtClean="0">
                <a:latin typeface="Times New Roman" pitchFamily="18" charset="0"/>
                <a:cs typeface="Times New Roman" pitchFamily="18" charset="0"/>
                <a:hlinkClick r:id="rId2"/>
              </a:rPr>
              <a:t>Angalakuduru</a:t>
            </a:r>
            <a:endParaRPr lang="en-US" sz="2500" u="sng" dirty="0" smtClean="0">
              <a:latin typeface="Times New Roman" pitchFamily="18" charset="0"/>
              <a:cs typeface="Times New Roman" pitchFamily="18" charset="0"/>
              <a:hlinkClick r:id="rId2"/>
            </a:endParaRPr>
          </a:p>
          <a:p>
            <a:pPr algn="ctr"/>
            <a:r>
              <a:rPr lang="en-US" sz="2500" dirty="0" smtClean="0">
                <a:latin typeface="Times New Roman" pitchFamily="18" charset="0"/>
                <a:cs typeface="Times New Roman" pitchFamily="18" charset="0"/>
                <a:hlinkClick r:id="rId2"/>
              </a:rPr>
              <a:t>jayakarangalakudauru@gmail.com</a:t>
            </a:r>
            <a:endParaRPr lang="en-US" sz="2500" dirty="0" smtClean="0">
              <a:latin typeface="Times New Roman" pitchFamily="18" charset="0"/>
              <a:cs typeface="Times New Roman" pitchFamily="18" charset="0"/>
            </a:endParaRPr>
          </a:p>
          <a:p>
            <a:pPr algn="ctr"/>
            <a:r>
              <a:rPr lang="en-US" sz="2500" dirty="0" smtClean="0">
                <a:latin typeface="Times New Roman" pitchFamily="18" charset="0"/>
                <a:cs typeface="Times New Roman" pitchFamily="18" charset="0"/>
              </a:rPr>
              <a:t>+919347932845</a:t>
            </a:r>
            <a:endParaRPr lang="en-IN" sz="2500" dirty="0">
              <a:latin typeface="Times New Roman" pitchFamily="18" charset="0"/>
              <a:cs typeface="Times New Roman" pitchFamily="18" charset="0"/>
            </a:endParaRPr>
          </a:p>
        </p:txBody>
      </p:sp>
    </p:spTree>
    <p:extLst>
      <p:ext uri="{BB962C8B-B14F-4D97-AF65-F5344CB8AC3E}">
        <p14:creationId xmlns:p14="http://schemas.microsoft.com/office/powerpoint/2010/main" val="243314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696067" y="2863850"/>
            <a:ext cx="7153796" cy="5917646"/>
          </a:xfrm>
          <a:prstGeom prst="rect">
            <a:avLst/>
          </a:prstGeom>
        </p:spPr>
        <p:txBody>
          <a:bodyPr vert="horz" wrap="square" lIns="0" tIns="8255" rIns="0" bIns="0" rtlCol="0">
            <a:spAutoFit/>
          </a:bodyPr>
          <a:lstStyle/>
          <a:p>
            <a:pPr marL="342900" indent="-342900" algn="just">
              <a:buFont typeface="Wingdings" pitchFamily="2" charset="2"/>
              <a:buChar char="Ø"/>
            </a:pPr>
            <a:r>
              <a:rPr lang="en-US" sz="3200" dirty="0" smtClean="0">
                <a:latin typeface="Times New Roman" pitchFamily="18" charset="0"/>
                <a:cs typeface="Times New Roman" pitchFamily="18" charset="0"/>
              </a:rPr>
              <a:t>In today's digital age, customer segmentation is essential for businesses to tailor their strategies effectively.</a:t>
            </a:r>
          </a:p>
          <a:p>
            <a:pPr marL="457200" indent="-457200" algn="just">
              <a:buFont typeface="Wingdings" pitchFamily="2" charset="2"/>
              <a:buChar char="Ø"/>
            </a:pPr>
            <a:endParaRPr lang="en-US" sz="3200" dirty="0" smtClean="0">
              <a:latin typeface="Times New Roman" pitchFamily="18" charset="0"/>
              <a:cs typeface="Times New Roman" pitchFamily="18" charset="0"/>
            </a:endParaRPr>
          </a:p>
          <a:p>
            <a:pPr marL="342900" indent="-342900" algn="just">
              <a:buFont typeface="Wingdings" pitchFamily="2" charset="2"/>
              <a:buChar char="Ø"/>
            </a:pPr>
            <a:r>
              <a:rPr lang="en-US" sz="3200" dirty="0" smtClean="0">
                <a:latin typeface="Times New Roman" pitchFamily="18" charset="0"/>
                <a:cs typeface="Times New Roman" pitchFamily="18" charset="0"/>
              </a:rPr>
              <a:t>By analyzing e-commerce data, companies can identify distinct customer groups and understand their preferences.</a:t>
            </a:r>
          </a:p>
          <a:p>
            <a:pPr marL="342900" indent="-342900" algn="just">
              <a:buFont typeface="Wingdings" pitchFamily="2" charset="2"/>
              <a:buChar char="Ø"/>
            </a:pPr>
            <a:endParaRPr lang="en-US" sz="3200" dirty="0" smtClean="0">
              <a:latin typeface="Times New Roman" pitchFamily="18" charset="0"/>
              <a:cs typeface="Times New Roman" pitchFamily="18" charset="0"/>
            </a:endParaRPr>
          </a:p>
          <a:p>
            <a:pPr marL="342900" indent="-342900" algn="just">
              <a:buFont typeface="Wingdings" pitchFamily="2" charset="2"/>
              <a:buChar char="Ø"/>
            </a:pPr>
            <a:r>
              <a:rPr lang="en-US" sz="3200" dirty="0" smtClean="0">
                <a:latin typeface="Times New Roman" pitchFamily="18" charset="0"/>
                <a:cs typeface="Times New Roman" pitchFamily="18" charset="0"/>
              </a:rPr>
              <a:t>This presentation will explore segmentation strategies that unlock valuable insights and drive better marketing decisions.</a:t>
            </a:r>
            <a:endParaRPr lang="en-IN" sz="3200" dirty="0">
              <a:latin typeface="Times New Roman" pitchFamily="18" charset="0"/>
              <a:cs typeface="Times New Roman" pitchFamily="18" charset="0"/>
            </a:endParaRPr>
          </a:p>
        </p:txBody>
      </p:sp>
      <p:sp>
        <p:nvSpPr>
          <p:cNvPr id="4" name="object 4"/>
          <p:cNvSpPr txBox="1">
            <a:spLocks noGrp="1"/>
          </p:cNvSpPr>
          <p:nvPr>
            <p:ph type="title"/>
          </p:nvPr>
        </p:nvSpPr>
        <p:spPr>
          <a:xfrm>
            <a:off x="10683354" y="1320304"/>
            <a:ext cx="6477635" cy="1244571"/>
          </a:xfrm>
          <a:prstGeom prst="rect">
            <a:avLst/>
          </a:prstGeom>
        </p:spPr>
        <p:txBody>
          <a:bodyPr vert="horz" wrap="square" lIns="0" tIns="13335" rIns="0" bIns="0" rtlCol="0">
            <a:spAutoFit/>
          </a:bodyPr>
          <a:lstStyle/>
          <a:p>
            <a:pPr marL="12700">
              <a:lnSpc>
                <a:spcPct val="100000"/>
              </a:lnSpc>
              <a:spcBef>
                <a:spcPts val="105"/>
              </a:spcBef>
            </a:pPr>
            <a:r>
              <a:rPr lang="en-IN" sz="4000" spc="90" dirty="0">
                <a:latin typeface="Times New Roman" pitchFamily="18" charset="0"/>
                <a:cs typeface="Times New Roman" pitchFamily="18" charset="0"/>
              </a:rPr>
              <a:t>Introductio</a:t>
            </a:r>
            <a:r>
              <a:rPr lang="en-IN" sz="4000" spc="120" dirty="0">
                <a:latin typeface="Times New Roman" pitchFamily="18" charset="0"/>
                <a:cs typeface="Times New Roman" pitchFamily="18" charset="0"/>
              </a:rPr>
              <a:t>n</a:t>
            </a:r>
            <a:r>
              <a:rPr lang="en-IN" sz="4000" spc="-220" dirty="0">
                <a:latin typeface="Times New Roman" pitchFamily="18" charset="0"/>
                <a:cs typeface="Times New Roman" pitchFamily="18" charset="0"/>
              </a:rPr>
              <a:t> </a:t>
            </a:r>
            <a:r>
              <a:rPr lang="en-IN" sz="4000" spc="55" dirty="0">
                <a:latin typeface="Times New Roman" pitchFamily="18" charset="0"/>
                <a:cs typeface="Times New Roman" pitchFamily="18" charset="0"/>
              </a:rPr>
              <a:t>t</a:t>
            </a:r>
            <a:r>
              <a:rPr lang="en-IN" sz="4000" spc="110" dirty="0">
                <a:latin typeface="Times New Roman" pitchFamily="18" charset="0"/>
                <a:cs typeface="Times New Roman" pitchFamily="18" charset="0"/>
              </a:rPr>
              <a:t>o</a:t>
            </a:r>
            <a:r>
              <a:rPr lang="en-IN" sz="4000" spc="-220" dirty="0">
                <a:latin typeface="Times New Roman" pitchFamily="18" charset="0"/>
                <a:cs typeface="Times New Roman" pitchFamily="18" charset="0"/>
              </a:rPr>
              <a:t> </a:t>
            </a:r>
            <a:r>
              <a:rPr lang="en-IN" sz="4000" spc="55" dirty="0">
                <a:latin typeface="Times New Roman" pitchFamily="18" charset="0"/>
                <a:cs typeface="Times New Roman" pitchFamily="18" charset="0"/>
              </a:rPr>
              <a:t>Custome</a:t>
            </a:r>
            <a:r>
              <a:rPr lang="en-IN" sz="4000" spc="40" dirty="0">
                <a:latin typeface="Times New Roman" pitchFamily="18" charset="0"/>
                <a:cs typeface="Times New Roman" pitchFamily="18" charset="0"/>
              </a:rPr>
              <a:t>r</a:t>
            </a:r>
            <a:r>
              <a:rPr lang="en-IN" sz="4000" spc="-220" dirty="0">
                <a:latin typeface="Times New Roman" pitchFamily="18" charset="0"/>
                <a:cs typeface="Times New Roman" pitchFamily="18" charset="0"/>
              </a:rPr>
              <a:t> </a:t>
            </a:r>
            <a:r>
              <a:rPr lang="en-IN" sz="4000" spc="60" dirty="0">
                <a:latin typeface="Times New Roman" pitchFamily="18" charset="0"/>
                <a:cs typeface="Times New Roman" pitchFamily="18" charset="0"/>
              </a:rPr>
              <a:t>Segmentation</a:t>
            </a:r>
            <a:endParaRPr sz="3600" dirty="0">
              <a:latin typeface="Times New Roman" pitchFamily="18" charset="0"/>
              <a:cs typeface="Times New Roman" pitchFamily="18" charset="0"/>
            </a:endParaRPr>
          </a:p>
        </p:txBody>
      </p:sp>
      <p:sp>
        <p:nvSpPr>
          <p:cNvPr id="5" name="object 5"/>
          <p:cNvSpPr/>
          <p:nvPr/>
        </p:nvSpPr>
        <p:spPr>
          <a:xfrm>
            <a:off x="10696067" y="964006"/>
            <a:ext cx="7586345" cy="11430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50" y="1644650"/>
            <a:ext cx="70104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7383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696067" y="2863850"/>
            <a:ext cx="7153796" cy="5917646"/>
          </a:xfrm>
          <a:prstGeom prst="rect">
            <a:avLst/>
          </a:prstGeom>
        </p:spPr>
        <p:txBody>
          <a:bodyPr vert="horz" wrap="square" lIns="0" tIns="8255" rIns="0" bIns="0" rtlCol="0">
            <a:spAutoFit/>
          </a:bodyPr>
          <a:lstStyle/>
          <a:p>
            <a:pPr marL="342900" indent="-342900">
              <a:buFont typeface="Wingdings" pitchFamily="2" charset="2"/>
              <a:buChar char="Ø"/>
            </a:pPr>
            <a:r>
              <a:rPr lang="en-US" sz="3200" dirty="0" smtClean="0">
                <a:latin typeface="Times New Roman" pitchFamily="18" charset="0"/>
                <a:cs typeface="Times New Roman" pitchFamily="18" charset="0"/>
              </a:rPr>
              <a:t>Recognizing the significance of customer segmentation enables businesses to improve customer experiences.</a:t>
            </a:r>
          </a:p>
          <a:p>
            <a:endParaRPr lang="en-US" sz="3200" dirty="0" smtClean="0">
              <a:latin typeface="Times New Roman" pitchFamily="18" charset="0"/>
              <a:cs typeface="Times New Roman" pitchFamily="18" charset="0"/>
            </a:endParaRPr>
          </a:p>
          <a:p>
            <a:pPr marL="342900" indent="-342900">
              <a:buFont typeface="Wingdings" pitchFamily="2" charset="2"/>
              <a:buChar char="Ø"/>
            </a:pPr>
            <a:r>
              <a:rPr lang="en-US" sz="3200" dirty="0" smtClean="0">
                <a:latin typeface="Times New Roman" pitchFamily="18" charset="0"/>
                <a:cs typeface="Times New Roman" pitchFamily="18" charset="0"/>
              </a:rPr>
              <a:t>Identifying various customer needs and behaviors helps companies design tailored marketing campaigns, boost customer retention, and drive sales.</a:t>
            </a:r>
          </a:p>
          <a:p>
            <a:pPr marL="342900" indent="-342900">
              <a:buFont typeface="Wingdings" pitchFamily="2" charset="2"/>
              <a:buChar char="Ø"/>
            </a:pPr>
            <a:endParaRPr lang="en-US" sz="3200" dirty="0" smtClean="0">
              <a:latin typeface="Times New Roman" pitchFamily="18" charset="0"/>
              <a:cs typeface="Times New Roman" pitchFamily="18" charset="0"/>
            </a:endParaRPr>
          </a:p>
          <a:p>
            <a:pPr marL="342900" indent="-342900">
              <a:buFont typeface="Wingdings" pitchFamily="2" charset="2"/>
              <a:buChar char="Ø"/>
            </a:pPr>
            <a:r>
              <a:rPr lang="en-US" sz="3200" dirty="0" smtClean="0">
                <a:latin typeface="Times New Roman" pitchFamily="18" charset="0"/>
                <a:cs typeface="Times New Roman" pitchFamily="18" charset="0"/>
              </a:rPr>
              <a:t>Leveraging effective segmentation strategies is crucial for driving business growth.</a:t>
            </a:r>
            <a:endParaRPr lang="en-IN" sz="3200" dirty="0">
              <a:latin typeface="Times New Roman" pitchFamily="18" charset="0"/>
              <a:cs typeface="Times New Roman" pitchFamily="18" charset="0"/>
            </a:endParaRPr>
          </a:p>
        </p:txBody>
      </p:sp>
      <p:sp>
        <p:nvSpPr>
          <p:cNvPr id="4" name="object 4"/>
          <p:cNvSpPr txBox="1">
            <a:spLocks noGrp="1"/>
          </p:cNvSpPr>
          <p:nvPr>
            <p:ph type="title"/>
          </p:nvPr>
        </p:nvSpPr>
        <p:spPr>
          <a:xfrm>
            <a:off x="10683354" y="1320304"/>
            <a:ext cx="6477635" cy="1244571"/>
          </a:xfrm>
          <a:prstGeom prst="rect">
            <a:avLst/>
          </a:prstGeom>
        </p:spPr>
        <p:txBody>
          <a:bodyPr vert="horz" wrap="square" lIns="0" tIns="13335" rIns="0" bIns="0" rtlCol="0">
            <a:spAutoFit/>
          </a:bodyPr>
          <a:lstStyle/>
          <a:p>
            <a:pPr marL="12700">
              <a:lnSpc>
                <a:spcPct val="100000"/>
              </a:lnSpc>
              <a:spcBef>
                <a:spcPts val="105"/>
              </a:spcBef>
            </a:pPr>
            <a:r>
              <a:rPr lang="en-IN" sz="4000" spc="90" dirty="0">
                <a:latin typeface="Times New Roman" pitchFamily="18" charset="0"/>
                <a:cs typeface="Times New Roman" pitchFamily="18" charset="0"/>
              </a:rPr>
              <a:t>Importance</a:t>
            </a:r>
            <a:r>
              <a:rPr lang="en-IN" sz="4000" spc="-220" dirty="0">
                <a:latin typeface="Times New Roman" pitchFamily="18" charset="0"/>
                <a:cs typeface="Times New Roman" pitchFamily="18" charset="0"/>
              </a:rPr>
              <a:t> </a:t>
            </a:r>
            <a:r>
              <a:rPr lang="en-IN" sz="4000" spc="-40" dirty="0">
                <a:latin typeface="Times New Roman" pitchFamily="18" charset="0"/>
                <a:cs typeface="Times New Roman" pitchFamily="18" charset="0"/>
              </a:rPr>
              <a:t>of</a:t>
            </a:r>
            <a:r>
              <a:rPr lang="en-IN" sz="4000" spc="-215" dirty="0">
                <a:latin typeface="Times New Roman" pitchFamily="18" charset="0"/>
                <a:cs typeface="Times New Roman" pitchFamily="18" charset="0"/>
              </a:rPr>
              <a:t> </a:t>
            </a:r>
            <a:r>
              <a:rPr lang="en-IN" sz="4000" spc="70" dirty="0">
                <a:latin typeface="Times New Roman" pitchFamily="18" charset="0"/>
                <a:cs typeface="Times New Roman" pitchFamily="18" charset="0"/>
              </a:rPr>
              <a:t>Custome</a:t>
            </a:r>
            <a:r>
              <a:rPr lang="en-IN" sz="4000" spc="45" dirty="0">
                <a:latin typeface="Times New Roman" pitchFamily="18" charset="0"/>
                <a:cs typeface="Times New Roman" pitchFamily="18" charset="0"/>
              </a:rPr>
              <a:t>r</a:t>
            </a:r>
            <a:r>
              <a:rPr lang="en-IN" sz="4000" spc="-220" dirty="0">
                <a:latin typeface="Times New Roman" pitchFamily="18" charset="0"/>
                <a:cs typeface="Times New Roman" pitchFamily="18" charset="0"/>
              </a:rPr>
              <a:t> </a:t>
            </a:r>
            <a:r>
              <a:rPr lang="en-IN" sz="4000" spc="70" dirty="0">
                <a:latin typeface="Times New Roman" pitchFamily="18" charset="0"/>
                <a:cs typeface="Times New Roman" pitchFamily="18" charset="0"/>
              </a:rPr>
              <a:t>Segmentation</a:t>
            </a:r>
            <a:endParaRPr sz="3600" dirty="0">
              <a:latin typeface="Times New Roman" pitchFamily="18" charset="0"/>
              <a:cs typeface="Times New Roman" pitchFamily="18" charset="0"/>
            </a:endParaRPr>
          </a:p>
        </p:txBody>
      </p:sp>
      <p:sp>
        <p:nvSpPr>
          <p:cNvPr id="5" name="object 5"/>
          <p:cNvSpPr/>
          <p:nvPr/>
        </p:nvSpPr>
        <p:spPr>
          <a:xfrm>
            <a:off x="10696067" y="964006"/>
            <a:ext cx="7586345" cy="11430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550" y="938606"/>
            <a:ext cx="5410200" cy="433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5"/>
          <p:cNvSpPr/>
          <p:nvPr/>
        </p:nvSpPr>
        <p:spPr>
          <a:xfrm>
            <a:off x="-1" y="9169400"/>
            <a:ext cx="8028000" cy="11520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a:p>
        </p:txBody>
      </p:sp>
      <p:sp>
        <p:nvSpPr>
          <p:cNvPr id="2" name="TextBox 1"/>
          <p:cNvSpPr txBox="1"/>
          <p:nvPr/>
        </p:nvSpPr>
        <p:spPr>
          <a:xfrm>
            <a:off x="27000" y="5859840"/>
            <a:ext cx="8000999" cy="2985433"/>
          </a:xfrm>
          <a:prstGeom prst="rect">
            <a:avLst/>
          </a:prstGeom>
          <a:noFill/>
        </p:spPr>
        <p:txBody>
          <a:bodyPr wrap="square" rtlCol="0">
            <a:spAutoFit/>
          </a:bodyPr>
          <a:lstStyle/>
          <a:p>
            <a:r>
              <a:rPr lang="en-US" sz="4000" b="1" dirty="0" smtClean="0">
                <a:latin typeface="Times New Roman" pitchFamily="18" charset="0"/>
                <a:cs typeface="Times New Roman" pitchFamily="18" charset="0"/>
              </a:rPr>
              <a:t>Objective</a:t>
            </a:r>
          </a:p>
          <a:p>
            <a:endParaRPr lang="en-US" sz="2000" b="1" dirty="0">
              <a:latin typeface="Times New Roman" pitchFamily="18" charset="0"/>
              <a:cs typeface="Times New Roman" pitchFamily="18" charset="0"/>
            </a:endParaRPr>
          </a:p>
          <a:p>
            <a:pPr marL="457200" indent="-457200" algn="just">
              <a:buFont typeface="Wingdings" pitchFamily="2" charset="2"/>
              <a:buChar char="Ø"/>
            </a:pPr>
            <a:r>
              <a:rPr lang="en-US" sz="3200" dirty="0">
                <a:latin typeface="Times New Roman" pitchFamily="18" charset="0"/>
                <a:cs typeface="Times New Roman" pitchFamily="18" charset="0"/>
              </a:rPr>
              <a:t>Divide customers into distinct groups or clusters, enabling companies to tailor their products, services, and marketing efforts accordingly.</a:t>
            </a:r>
            <a:endParaRPr lang="en-IN"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3219210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696067" y="2863850"/>
            <a:ext cx="7153796" cy="6410088"/>
          </a:xfrm>
          <a:prstGeom prst="rect">
            <a:avLst/>
          </a:prstGeom>
        </p:spPr>
        <p:txBody>
          <a:bodyPr vert="horz" wrap="square" lIns="0" tIns="8255" rIns="0" bIns="0" rtlCol="0">
            <a:spAutoFit/>
          </a:bodyPr>
          <a:lstStyle/>
          <a:p>
            <a:pPr marL="342900" indent="-342900">
              <a:buFont typeface="Wingdings" pitchFamily="2" charset="2"/>
              <a:buChar char="Ø"/>
            </a:pPr>
            <a:r>
              <a:rPr lang="en-US" sz="3200" dirty="0" smtClean="0">
                <a:latin typeface="Times New Roman" pitchFamily="18" charset="0"/>
                <a:cs typeface="Times New Roman" pitchFamily="18" charset="0"/>
              </a:rPr>
              <a:t>E-commerce data provides valuable insights into customer behavior through purchase history, browsing patterns, and feedback.</a:t>
            </a:r>
          </a:p>
          <a:p>
            <a:endParaRPr lang="en-US" sz="3200" dirty="0" smtClean="0">
              <a:latin typeface="Times New Roman" pitchFamily="18" charset="0"/>
              <a:cs typeface="Times New Roman" pitchFamily="18" charset="0"/>
            </a:endParaRPr>
          </a:p>
          <a:p>
            <a:pPr marL="342900" indent="-342900">
              <a:buFont typeface="Wingdings" pitchFamily="2" charset="2"/>
              <a:buChar char="Ø"/>
            </a:pPr>
            <a:r>
              <a:rPr lang="en-US" sz="3200" dirty="0" smtClean="0">
                <a:latin typeface="Times New Roman" pitchFamily="18" charset="0"/>
                <a:cs typeface="Times New Roman" pitchFamily="18" charset="0"/>
              </a:rPr>
              <a:t>Analyzing this data allows businesses to segment their audience more effectively.</a:t>
            </a:r>
          </a:p>
          <a:p>
            <a:pPr marL="342900" indent="-342900">
              <a:buFont typeface="Wingdings" pitchFamily="2" charset="2"/>
              <a:buChar char="Ø"/>
            </a:pPr>
            <a:endParaRPr lang="en-US" sz="3200" dirty="0" smtClean="0">
              <a:latin typeface="Times New Roman" pitchFamily="18" charset="0"/>
              <a:cs typeface="Times New Roman" pitchFamily="18" charset="0"/>
            </a:endParaRPr>
          </a:p>
          <a:p>
            <a:pPr marL="342900" indent="-342900">
              <a:buFont typeface="Wingdings" pitchFamily="2" charset="2"/>
              <a:buChar char="Ø"/>
            </a:pPr>
            <a:r>
              <a:rPr lang="en-US" sz="3200" dirty="0" smtClean="0">
                <a:latin typeface="Times New Roman" pitchFamily="18" charset="0"/>
                <a:cs typeface="Times New Roman" pitchFamily="18" charset="0"/>
              </a:rPr>
              <a:t>Leveraging tools such as data analytics and machine learning enhances the understanding of customer patterns, leading to more informed decision-making</a:t>
            </a:r>
            <a:endParaRPr lang="en-IN" sz="3200" dirty="0">
              <a:latin typeface="Times New Roman" pitchFamily="18" charset="0"/>
              <a:cs typeface="Times New Roman" pitchFamily="18" charset="0"/>
            </a:endParaRPr>
          </a:p>
        </p:txBody>
      </p:sp>
      <p:sp>
        <p:nvSpPr>
          <p:cNvPr id="4" name="object 4"/>
          <p:cNvSpPr txBox="1">
            <a:spLocks noGrp="1"/>
          </p:cNvSpPr>
          <p:nvPr>
            <p:ph type="title"/>
          </p:nvPr>
        </p:nvSpPr>
        <p:spPr>
          <a:xfrm>
            <a:off x="10683354" y="1320304"/>
            <a:ext cx="6477635" cy="1244571"/>
          </a:xfrm>
          <a:prstGeom prst="rect">
            <a:avLst/>
          </a:prstGeom>
        </p:spPr>
        <p:txBody>
          <a:bodyPr vert="horz" wrap="square" lIns="0" tIns="13335" rIns="0" bIns="0" rtlCol="0">
            <a:spAutoFit/>
          </a:bodyPr>
          <a:lstStyle/>
          <a:p>
            <a:pPr marL="12700">
              <a:lnSpc>
                <a:spcPct val="100000"/>
              </a:lnSpc>
              <a:spcBef>
                <a:spcPts val="105"/>
              </a:spcBef>
            </a:pPr>
            <a:r>
              <a:rPr lang="en-IN" sz="4000" spc="-20" dirty="0">
                <a:latin typeface="Times New Roman" pitchFamily="18" charset="0"/>
                <a:cs typeface="Times New Roman" pitchFamily="18" charset="0"/>
              </a:rPr>
              <a:t>Leveraging</a:t>
            </a:r>
            <a:r>
              <a:rPr lang="en-IN" sz="4000" spc="-290" dirty="0">
                <a:latin typeface="Times New Roman" pitchFamily="18" charset="0"/>
                <a:cs typeface="Times New Roman" pitchFamily="18" charset="0"/>
              </a:rPr>
              <a:t> </a:t>
            </a:r>
            <a:r>
              <a:rPr lang="en-IN" sz="4000" spc="-5" dirty="0">
                <a:latin typeface="Times New Roman" pitchFamily="18" charset="0"/>
                <a:cs typeface="Times New Roman" pitchFamily="18" charset="0"/>
              </a:rPr>
              <a:t>E-Commerce</a:t>
            </a:r>
            <a:r>
              <a:rPr lang="en-IN" sz="4000" spc="-290" dirty="0">
                <a:latin typeface="Times New Roman" pitchFamily="18" charset="0"/>
                <a:cs typeface="Times New Roman" pitchFamily="18" charset="0"/>
              </a:rPr>
              <a:t> </a:t>
            </a:r>
            <a:r>
              <a:rPr lang="en-IN" sz="4000" spc="55" dirty="0">
                <a:latin typeface="Times New Roman" pitchFamily="18" charset="0"/>
                <a:cs typeface="Times New Roman" pitchFamily="18" charset="0"/>
              </a:rPr>
              <a:t>Data</a:t>
            </a:r>
            <a:endParaRPr sz="3600" dirty="0">
              <a:latin typeface="Times New Roman" pitchFamily="18" charset="0"/>
              <a:cs typeface="Times New Roman" pitchFamily="18" charset="0"/>
            </a:endParaRPr>
          </a:p>
        </p:txBody>
      </p:sp>
      <p:sp>
        <p:nvSpPr>
          <p:cNvPr id="5" name="object 5"/>
          <p:cNvSpPr/>
          <p:nvPr/>
        </p:nvSpPr>
        <p:spPr>
          <a:xfrm>
            <a:off x="10696067" y="964006"/>
            <a:ext cx="7586345" cy="11430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1873250"/>
            <a:ext cx="912495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441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02350" y="730250"/>
            <a:ext cx="6120765" cy="1389482"/>
          </a:xfrm>
          <a:prstGeom prst="rect">
            <a:avLst/>
          </a:prstGeom>
        </p:spPr>
        <p:txBody>
          <a:bodyPr vert="horz" wrap="square" lIns="0" tIns="766444" rIns="0" bIns="0" rtlCol="0">
            <a:spAutoFit/>
          </a:bodyPr>
          <a:lstStyle/>
          <a:p>
            <a:pPr algn="ctr">
              <a:lnSpc>
                <a:spcPct val="100000"/>
              </a:lnSpc>
              <a:spcBef>
                <a:spcPts val="2225"/>
              </a:spcBef>
            </a:pPr>
            <a:r>
              <a:rPr lang="en-US" sz="4000" dirty="0" smtClean="0">
                <a:latin typeface="Times New Roman" pitchFamily="18" charset="0"/>
                <a:cs typeface="Times New Roman" pitchFamily="18" charset="0"/>
              </a:rPr>
              <a:t>Data Overview</a:t>
            </a:r>
            <a:endParaRPr sz="4000" dirty="0">
              <a:latin typeface="Times New Roman" pitchFamily="18" charset="0"/>
              <a:cs typeface="Times New Roman" pitchFamily="18" charset="0"/>
            </a:endParaRPr>
          </a:p>
        </p:txBody>
      </p:sp>
      <p:sp>
        <p:nvSpPr>
          <p:cNvPr id="4" name="object 4"/>
          <p:cNvSpPr/>
          <p:nvPr/>
        </p:nvSpPr>
        <p:spPr>
          <a:xfrm>
            <a:off x="0" y="981252"/>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sp>
        <p:nvSpPr>
          <p:cNvPr id="5" name="object 5"/>
          <p:cNvSpPr/>
          <p:nvPr/>
        </p:nvSpPr>
        <p:spPr>
          <a:xfrm>
            <a:off x="10576559" y="9191445"/>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1" y="2559050"/>
            <a:ext cx="3657600" cy="220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024" y="2559051"/>
            <a:ext cx="3657600" cy="220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7950" y="2559051"/>
            <a:ext cx="3831591" cy="220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2750" y="2559051"/>
            <a:ext cx="4191000" cy="2209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751" y="5378450"/>
            <a:ext cx="3657600" cy="3181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5075" y="5378451"/>
            <a:ext cx="3602549" cy="3181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7950" y="5378451"/>
            <a:ext cx="3831591" cy="3238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12750" y="5378451"/>
            <a:ext cx="4191000" cy="3190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677017" y="2559050"/>
            <a:ext cx="7153796" cy="6410088"/>
          </a:xfrm>
          <a:prstGeom prst="rect">
            <a:avLst/>
          </a:prstGeom>
        </p:spPr>
        <p:txBody>
          <a:bodyPr vert="horz" wrap="square" lIns="0" tIns="8255" rIns="0" bIns="0" rtlCol="0">
            <a:spAutoFit/>
          </a:bodyPr>
          <a:lstStyle/>
          <a:p>
            <a:pPr marL="457200" indent="-457200">
              <a:buFont typeface="Wingdings" pitchFamily="2" charset="2"/>
              <a:buChar char="Ø"/>
            </a:pPr>
            <a:r>
              <a:rPr lang="en-US" sz="3200" dirty="0" smtClean="0">
                <a:latin typeface="Times New Roman" pitchFamily="18" charset="0"/>
                <a:cs typeface="Times New Roman" pitchFamily="18" charset="0"/>
              </a:rPr>
              <a:t>Utilizing data analytics techniques such as clustering, regression analysis, and predictive modeling helps businesses uncover valuable insights.</a:t>
            </a:r>
          </a:p>
          <a:p>
            <a:pPr marL="457200" indent="-457200">
              <a:buFont typeface="Wingdings" pitchFamily="2" charset="2"/>
              <a:buChar char="Ø"/>
            </a:pPr>
            <a:endParaRPr lang="en-US" sz="3200" dirty="0" smtClean="0">
              <a:latin typeface="Times New Roman" pitchFamily="18" charset="0"/>
              <a:cs typeface="Times New Roman" pitchFamily="18" charset="0"/>
            </a:endParaRPr>
          </a:p>
          <a:p>
            <a:pPr marL="457200" indent="-457200">
              <a:buFont typeface="Wingdings" pitchFamily="2" charset="2"/>
              <a:buChar char="Ø"/>
            </a:pPr>
            <a:r>
              <a:rPr lang="en-US" sz="3200" dirty="0" smtClean="0">
                <a:latin typeface="Times New Roman" pitchFamily="18" charset="0"/>
                <a:cs typeface="Times New Roman" pitchFamily="18" charset="0"/>
              </a:rPr>
              <a:t>These methods are effective in identifying patterns and trends within customer data.</a:t>
            </a:r>
          </a:p>
          <a:p>
            <a:pPr marL="457200" indent="-457200">
              <a:buFont typeface="Wingdings" pitchFamily="2" charset="2"/>
              <a:buChar char="Ø"/>
            </a:pPr>
            <a:endParaRPr lang="en-US" sz="3200" dirty="0" smtClean="0">
              <a:latin typeface="Times New Roman" pitchFamily="18" charset="0"/>
              <a:cs typeface="Times New Roman" pitchFamily="18" charset="0"/>
            </a:endParaRPr>
          </a:p>
          <a:p>
            <a:pPr marL="457200" indent="-457200">
              <a:buFont typeface="Wingdings" pitchFamily="2" charset="2"/>
              <a:buChar char="Ø"/>
            </a:pPr>
            <a:r>
              <a:rPr lang="en-US" sz="3200" dirty="0" smtClean="0">
                <a:latin typeface="Times New Roman" pitchFamily="18" charset="0"/>
                <a:cs typeface="Times New Roman" pitchFamily="18" charset="0"/>
              </a:rPr>
              <a:t>By revealing these insights, businesses can achieve more precise segmentation and develop targeted strategies that resonate with different customer groups.</a:t>
            </a:r>
            <a:endParaRPr lang="en-IN" sz="3200" dirty="0">
              <a:latin typeface="Times New Roman" pitchFamily="18" charset="0"/>
              <a:cs typeface="Times New Roman" pitchFamily="18" charset="0"/>
            </a:endParaRPr>
          </a:p>
        </p:txBody>
      </p:sp>
      <p:sp>
        <p:nvSpPr>
          <p:cNvPr id="4" name="object 4"/>
          <p:cNvSpPr txBox="1">
            <a:spLocks noGrp="1"/>
          </p:cNvSpPr>
          <p:nvPr>
            <p:ph type="title"/>
          </p:nvPr>
        </p:nvSpPr>
        <p:spPr>
          <a:xfrm>
            <a:off x="10683354" y="1320304"/>
            <a:ext cx="6477635" cy="629018"/>
          </a:xfrm>
          <a:prstGeom prst="rect">
            <a:avLst/>
          </a:prstGeom>
        </p:spPr>
        <p:txBody>
          <a:bodyPr vert="horz" wrap="square" lIns="0" tIns="13335" rIns="0" bIns="0" rtlCol="0">
            <a:spAutoFit/>
          </a:bodyPr>
          <a:lstStyle/>
          <a:p>
            <a:pPr marL="12700">
              <a:lnSpc>
                <a:spcPct val="100000"/>
              </a:lnSpc>
              <a:spcBef>
                <a:spcPts val="105"/>
              </a:spcBef>
            </a:pPr>
            <a:r>
              <a:rPr lang="en-IN" sz="4000" spc="-15" dirty="0">
                <a:latin typeface="Times New Roman" pitchFamily="18" charset="0"/>
                <a:cs typeface="Times New Roman" pitchFamily="18" charset="0"/>
              </a:rPr>
              <a:t>D</a:t>
            </a:r>
            <a:r>
              <a:rPr lang="en-IN" sz="4000" spc="-220" dirty="0">
                <a:latin typeface="Times New Roman" pitchFamily="18" charset="0"/>
                <a:cs typeface="Times New Roman" pitchFamily="18" charset="0"/>
              </a:rPr>
              <a:t>a</a:t>
            </a:r>
            <a:r>
              <a:rPr lang="en-IN" sz="4000" spc="-120" dirty="0">
                <a:latin typeface="Times New Roman" pitchFamily="18" charset="0"/>
                <a:cs typeface="Times New Roman" pitchFamily="18" charset="0"/>
              </a:rPr>
              <a:t>t</a:t>
            </a:r>
            <a:r>
              <a:rPr lang="en-IN" sz="4000" spc="-215" dirty="0">
                <a:latin typeface="Times New Roman" pitchFamily="18" charset="0"/>
                <a:cs typeface="Times New Roman" pitchFamily="18" charset="0"/>
              </a:rPr>
              <a:t>a</a:t>
            </a:r>
            <a:r>
              <a:rPr lang="en-IN" sz="4000" spc="-240" dirty="0">
                <a:latin typeface="Times New Roman" pitchFamily="18" charset="0"/>
                <a:cs typeface="Times New Roman" pitchFamily="18" charset="0"/>
              </a:rPr>
              <a:t> </a:t>
            </a:r>
            <a:r>
              <a:rPr lang="en-IN" sz="4000" spc="-100" dirty="0">
                <a:latin typeface="Times New Roman" pitchFamily="18" charset="0"/>
                <a:cs typeface="Times New Roman" pitchFamily="18" charset="0"/>
              </a:rPr>
              <a:t>An</a:t>
            </a:r>
            <a:r>
              <a:rPr lang="en-IN" sz="4000" spc="-220" dirty="0">
                <a:latin typeface="Times New Roman" pitchFamily="18" charset="0"/>
                <a:cs typeface="Times New Roman" pitchFamily="18" charset="0"/>
              </a:rPr>
              <a:t>a</a:t>
            </a:r>
            <a:r>
              <a:rPr lang="en-IN" sz="4000" spc="-195" dirty="0">
                <a:latin typeface="Times New Roman" pitchFamily="18" charset="0"/>
                <a:cs typeface="Times New Roman" pitchFamily="18" charset="0"/>
              </a:rPr>
              <a:t>l</a:t>
            </a:r>
            <a:r>
              <a:rPr lang="en-IN" sz="4000" spc="-210" dirty="0">
                <a:latin typeface="Times New Roman" pitchFamily="18" charset="0"/>
                <a:cs typeface="Times New Roman" pitchFamily="18" charset="0"/>
              </a:rPr>
              <a:t>y</a:t>
            </a:r>
            <a:r>
              <a:rPr lang="en-IN" sz="4000" spc="-120" dirty="0">
                <a:latin typeface="Times New Roman" pitchFamily="18" charset="0"/>
                <a:cs typeface="Times New Roman" pitchFamily="18" charset="0"/>
              </a:rPr>
              <a:t>t</a:t>
            </a:r>
            <a:r>
              <a:rPr lang="en-IN" sz="4000" spc="-195" dirty="0">
                <a:latin typeface="Times New Roman" pitchFamily="18" charset="0"/>
                <a:cs typeface="Times New Roman" pitchFamily="18" charset="0"/>
              </a:rPr>
              <a:t>i</a:t>
            </a:r>
            <a:r>
              <a:rPr lang="en-IN" sz="4000" spc="-30" dirty="0">
                <a:latin typeface="Times New Roman" pitchFamily="18" charset="0"/>
                <a:cs typeface="Times New Roman" pitchFamily="18" charset="0"/>
              </a:rPr>
              <a:t>c</a:t>
            </a:r>
            <a:r>
              <a:rPr lang="en-IN" sz="4000" spc="-280" dirty="0">
                <a:latin typeface="Times New Roman" pitchFamily="18" charset="0"/>
                <a:cs typeface="Times New Roman" pitchFamily="18" charset="0"/>
              </a:rPr>
              <a:t>s</a:t>
            </a:r>
            <a:r>
              <a:rPr lang="en-IN" sz="4000" spc="-240" dirty="0">
                <a:latin typeface="Times New Roman" pitchFamily="18" charset="0"/>
                <a:cs typeface="Times New Roman" pitchFamily="18" charset="0"/>
              </a:rPr>
              <a:t> </a:t>
            </a:r>
            <a:r>
              <a:rPr lang="en-IN" sz="4000" spc="-484" dirty="0">
                <a:latin typeface="Times New Roman" pitchFamily="18" charset="0"/>
                <a:cs typeface="Times New Roman" pitchFamily="18" charset="0"/>
              </a:rPr>
              <a:t>T</a:t>
            </a:r>
            <a:r>
              <a:rPr lang="en-IN" sz="4000" spc="-155" dirty="0">
                <a:latin typeface="Times New Roman" pitchFamily="18" charset="0"/>
                <a:cs typeface="Times New Roman" pitchFamily="18" charset="0"/>
              </a:rPr>
              <a:t>e</a:t>
            </a:r>
            <a:r>
              <a:rPr lang="en-IN" sz="4000" spc="-45" dirty="0">
                <a:latin typeface="Times New Roman" pitchFamily="18" charset="0"/>
                <a:cs typeface="Times New Roman" pitchFamily="18" charset="0"/>
              </a:rPr>
              <a:t>c</a:t>
            </a:r>
            <a:r>
              <a:rPr lang="en-IN" sz="4000" spc="-100" dirty="0">
                <a:latin typeface="Times New Roman" pitchFamily="18" charset="0"/>
                <a:cs typeface="Times New Roman" pitchFamily="18" charset="0"/>
              </a:rPr>
              <a:t>hn</a:t>
            </a:r>
            <a:r>
              <a:rPr lang="en-IN" sz="4000" spc="-195" dirty="0">
                <a:latin typeface="Times New Roman" pitchFamily="18" charset="0"/>
                <a:cs typeface="Times New Roman" pitchFamily="18" charset="0"/>
              </a:rPr>
              <a:t>i</a:t>
            </a:r>
            <a:r>
              <a:rPr lang="en-IN" sz="4000" spc="-50" dirty="0">
                <a:latin typeface="Times New Roman" pitchFamily="18" charset="0"/>
                <a:cs typeface="Times New Roman" pitchFamily="18" charset="0"/>
              </a:rPr>
              <a:t>q</a:t>
            </a:r>
            <a:r>
              <a:rPr lang="en-IN" sz="4000" spc="-114" dirty="0">
                <a:latin typeface="Times New Roman" pitchFamily="18" charset="0"/>
                <a:cs typeface="Times New Roman" pitchFamily="18" charset="0"/>
              </a:rPr>
              <a:t>u</a:t>
            </a:r>
            <a:r>
              <a:rPr lang="en-IN" sz="4000" spc="-155" dirty="0">
                <a:latin typeface="Times New Roman" pitchFamily="18" charset="0"/>
                <a:cs typeface="Times New Roman" pitchFamily="18" charset="0"/>
              </a:rPr>
              <a:t>e</a:t>
            </a:r>
            <a:r>
              <a:rPr lang="en-IN" sz="4000" spc="-280" dirty="0">
                <a:latin typeface="Times New Roman" pitchFamily="18" charset="0"/>
                <a:cs typeface="Times New Roman" pitchFamily="18" charset="0"/>
              </a:rPr>
              <a:t>s</a:t>
            </a:r>
            <a:endParaRPr sz="3600" dirty="0">
              <a:latin typeface="Times New Roman" pitchFamily="18" charset="0"/>
              <a:cs typeface="Times New Roman" pitchFamily="18" charset="0"/>
            </a:endParaRPr>
          </a:p>
        </p:txBody>
      </p:sp>
      <p:sp>
        <p:nvSpPr>
          <p:cNvPr id="5" name="object 5"/>
          <p:cNvSpPr/>
          <p:nvPr/>
        </p:nvSpPr>
        <p:spPr>
          <a:xfrm>
            <a:off x="10696067" y="964006"/>
            <a:ext cx="7586345" cy="11430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720850"/>
            <a:ext cx="73152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7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26150" y="577850"/>
            <a:ext cx="6120765" cy="1389482"/>
          </a:xfrm>
          <a:prstGeom prst="rect">
            <a:avLst/>
          </a:prstGeom>
        </p:spPr>
        <p:txBody>
          <a:bodyPr vert="horz" wrap="square" lIns="0" tIns="766444" rIns="0" bIns="0" rtlCol="0">
            <a:spAutoFit/>
          </a:bodyPr>
          <a:lstStyle/>
          <a:p>
            <a:pPr algn="ctr">
              <a:lnSpc>
                <a:spcPct val="100000"/>
              </a:lnSpc>
              <a:spcBef>
                <a:spcPts val="6034"/>
              </a:spcBef>
            </a:pPr>
            <a:r>
              <a:rPr lang="en-IN" sz="4000" dirty="0">
                <a:latin typeface="Times New Roman" pitchFamily="18" charset="0"/>
                <a:cs typeface="Times New Roman" pitchFamily="18" charset="0"/>
              </a:rPr>
              <a:t>Exploratory Data Analysis</a:t>
            </a:r>
            <a:endParaRPr sz="4000" dirty="0">
              <a:latin typeface="Times New Roman" pitchFamily="18" charset="0"/>
              <a:cs typeface="Times New Roman" pitchFamily="18" charset="0"/>
            </a:endParaRPr>
          </a:p>
        </p:txBody>
      </p:sp>
      <p:sp>
        <p:nvSpPr>
          <p:cNvPr id="4" name="object 4"/>
          <p:cNvSpPr/>
          <p:nvPr/>
        </p:nvSpPr>
        <p:spPr>
          <a:xfrm>
            <a:off x="0" y="981252"/>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sp>
        <p:nvSpPr>
          <p:cNvPr id="5" name="object 5"/>
          <p:cNvSpPr/>
          <p:nvPr/>
        </p:nvSpPr>
        <p:spPr>
          <a:xfrm>
            <a:off x="10576559" y="9191445"/>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34" y="4730488"/>
            <a:ext cx="4587605" cy="4391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139942" y="2184871"/>
            <a:ext cx="6715008" cy="2508379"/>
          </a:xfrm>
          <a:prstGeom prst="rect">
            <a:avLst/>
          </a:prstGeom>
          <a:noFill/>
        </p:spPr>
        <p:txBody>
          <a:bodyPr wrap="square" rtlCol="0">
            <a:spAutoFit/>
          </a:bodyPr>
          <a:lstStyle/>
          <a:p>
            <a:pPr algn="just"/>
            <a:r>
              <a:rPr lang="en-IN" sz="2500" b="1" dirty="0" smtClean="0">
                <a:latin typeface="Times New Roman" pitchFamily="18" charset="0"/>
                <a:cs typeface="Times New Roman" pitchFamily="18" charset="0"/>
              </a:rPr>
              <a:t>Data Understanding</a:t>
            </a:r>
          </a:p>
          <a:p>
            <a:pPr algn="just"/>
            <a:endParaRPr lang="en-IN" sz="2200" b="1" dirty="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 dataset, comprising 541,909 rows and 8 columns, contains missing values in certain columns, and the </a:t>
            </a:r>
            <a:r>
              <a:rPr lang="en-US" sz="2200" dirty="0" err="1" smtClean="0">
                <a:latin typeface="Times New Roman" pitchFamily="18" charset="0"/>
                <a:cs typeface="Times New Roman" pitchFamily="18" charset="0"/>
              </a:rPr>
              <a:t>InvoiceDate</a:t>
            </a:r>
            <a:r>
              <a:rPr lang="en-US" sz="2200" dirty="0" smtClean="0">
                <a:latin typeface="Times New Roman" pitchFamily="18" charset="0"/>
                <a:cs typeface="Times New Roman" pitchFamily="18" charset="0"/>
              </a:rPr>
              <a:t> and </a:t>
            </a:r>
            <a:r>
              <a:rPr lang="en-US" sz="2200" dirty="0" err="1" smtClean="0">
                <a:latin typeface="Times New Roman" pitchFamily="18" charset="0"/>
                <a:cs typeface="Times New Roman" pitchFamily="18" charset="0"/>
              </a:rPr>
              <a:t>CustomerID</a:t>
            </a:r>
            <a:r>
              <a:rPr lang="en-US" sz="2200" dirty="0" smtClean="0">
                <a:latin typeface="Times New Roman" pitchFamily="18" charset="0"/>
                <a:cs typeface="Times New Roman" pitchFamily="18" charset="0"/>
              </a:rPr>
              <a:t> fields are incorrectly typed, while the Quantity and </a:t>
            </a:r>
            <a:r>
              <a:rPr lang="en-US" sz="2200" dirty="0" err="1" smtClean="0">
                <a:latin typeface="Times New Roman" pitchFamily="18" charset="0"/>
                <a:cs typeface="Times New Roman" pitchFamily="18" charset="0"/>
              </a:rPr>
              <a:t>UnitPrice</a:t>
            </a:r>
            <a:r>
              <a:rPr lang="en-US" sz="2200" dirty="0" smtClean="0">
                <a:latin typeface="Times New Roman" pitchFamily="18" charset="0"/>
                <a:cs typeface="Times New Roman" pitchFamily="18" charset="0"/>
              </a:rPr>
              <a:t> columns include negative values.</a:t>
            </a:r>
            <a:endParaRPr lang="en-IN" sz="2200" dirty="0">
              <a:latin typeface="Times New Roman" pitchFamily="18" charset="0"/>
              <a:cs typeface="Times New Roman" pitchFamily="18" charset="0"/>
            </a:endParaRPr>
          </a:p>
        </p:txBody>
      </p:sp>
      <p:sp>
        <p:nvSpPr>
          <p:cNvPr id="12" name="Rectangle 11"/>
          <p:cNvSpPr/>
          <p:nvPr/>
        </p:nvSpPr>
        <p:spPr>
          <a:xfrm>
            <a:off x="9607550" y="2243576"/>
            <a:ext cx="7696200" cy="2169825"/>
          </a:xfrm>
          <a:prstGeom prst="rect">
            <a:avLst/>
          </a:prstGeom>
        </p:spPr>
        <p:txBody>
          <a:bodyPr wrap="square">
            <a:spAutoFit/>
          </a:bodyPr>
          <a:lstStyle/>
          <a:p>
            <a:pPr algn="just" fontAlgn="base"/>
            <a:r>
              <a:rPr lang="en-IN" sz="2500" b="1" dirty="0">
                <a:latin typeface="Times New Roman" pitchFamily="18" charset="0"/>
                <a:cs typeface="Times New Roman" pitchFamily="18" charset="0"/>
              </a:rPr>
              <a:t>Data Preparation and </a:t>
            </a:r>
            <a:r>
              <a:rPr lang="en-IN" sz="2500" b="1" dirty="0" smtClean="0">
                <a:latin typeface="Times New Roman" pitchFamily="18" charset="0"/>
                <a:cs typeface="Times New Roman" pitchFamily="18" charset="0"/>
              </a:rPr>
              <a:t>Cleaning</a:t>
            </a:r>
          </a:p>
          <a:p>
            <a:pPr algn="just" fontAlgn="base"/>
            <a:endParaRPr lang="en-IN" sz="2200" b="1" dirty="0" smtClean="0">
              <a:latin typeface="Times New Roman" pitchFamily="18" charset="0"/>
              <a:cs typeface="Times New Roman" pitchFamily="18" charset="0"/>
            </a:endParaRPr>
          </a:p>
          <a:p>
            <a:pPr algn="just" fontAlgn="base"/>
            <a:r>
              <a:rPr lang="en-US" sz="2200" dirty="0">
                <a:latin typeface="Times New Roman" pitchFamily="18" charset="0"/>
                <a:cs typeface="Times New Roman" pitchFamily="18" charset="0"/>
              </a:rPr>
              <a:t>I</a:t>
            </a:r>
            <a:r>
              <a:rPr lang="en-US" sz="2200" dirty="0" smtClean="0">
                <a:latin typeface="Times New Roman" pitchFamily="18" charset="0"/>
                <a:cs typeface="Times New Roman" pitchFamily="18" charset="0"/>
              </a:rPr>
              <a:t>dentified that approximately 140,000 transactions, or 24.93% of the Customer data, have missing Customer information, and 1,500 items, representing 0.27%, have missing descriptions. Converted </a:t>
            </a:r>
            <a:r>
              <a:rPr lang="en-US" sz="2200" dirty="0">
                <a:latin typeface="Times New Roman" pitchFamily="18" charset="0"/>
                <a:cs typeface="Times New Roman" pitchFamily="18" charset="0"/>
              </a:rPr>
              <a:t>the </a:t>
            </a:r>
            <a:r>
              <a:rPr lang="en-US" sz="2200" dirty="0" err="1">
                <a:latin typeface="Times New Roman" pitchFamily="18" charset="0"/>
                <a:cs typeface="Times New Roman" pitchFamily="18" charset="0"/>
              </a:rPr>
              <a:t>InvoiceDate</a:t>
            </a:r>
            <a:r>
              <a:rPr lang="en-US" sz="2200" dirty="0">
                <a:latin typeface="Times New Roman" pitchFamily="18" charset="0"/>
                <a:cs typeface="Times New Roman" pitchFamily="18" charset="0"/>
              </a:rPr>
              <a:t> and </a:t>
            </a:r>
            <a:r>
              <a:rPr lang="en-US" sz="2200" dirty="0" err="1">
                <a:latin typeface="Times New Roman" pitchFamily="18" charset="0"/>
                <a:cs typeface="Times New Roman" pitchFamily="18" charset="0"/>
              </a:rPr>
              <a:t>CustomerID</a:t>
            </a:r>
            <a:r>
              <a:rPr lang="en-US" sz="2200" dirty="0">
                <a:latin typeface="Times New Roman" pitchFamily="18" charset="0"/>
                <a:cs typeface="Times New Roman" pitchFamily="18" charset="0"/>
              </a:rPr>
              <a:t> to the </a:t>
            </a:r>
            <a:r>
              <a:rPr lang="en-US" sz="2200" dirty="0" err="1">
                <a:latin typeface="Times New Roman" pitchFamily="18" charset="0"/>
                <a:cs typeface="Times New Roman" pitchFamily="18" charset="0"/>
              </a:rPr>
              <a:t>appropraite</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datatypes</a:t>
            </a:r>
            <a:endParaRPr lang="en-IN" sz="2200"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7550" y="4540250"/>
            <a:ext cx="8229600" cy="44545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21" y="4767378"/>
            <a:ext cx="3905035" cy="4391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547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49950" y="654050"/>
            <a:ext cx="6120765" cy="1451037"/>
          </a:xfrm>
          <a:prstGeom prst="rect">
            <a:avLst/>
          </a:prstGeom>
        </p:spPr>
        <p:txBody>
          <a:bodyPr vert="horz" wrap="square" lIns="0" tIns="766444" rIns="0" bIns="0" rtlCol="0">
            <a:spAutoFit/>
          </a:bodyPr>
          <a:lstStyle/>
          <a:p>
            <a:pPr algn="ctr">
              <a:lnSpc>
                <a:spcPct val="100000"/>
              </a:lnSpc>
              <a:spcBef>
                <a:spcPts val="6034"/>
              </a:spcBef>
            </a:pPr>
            <a:r>
              <a:rPr lang="en-US" sz="4400" dirty="0" smtClean="0">
                <a:latin typeface="Times New Roman" pitchFamily="18" charset="0"/>
                <a:cs typeface="Times New Roman" pitchFamily="18" charset="0"/>
              </a:rPr>
              <a:t>Insights</a:t>
            </a:r>
            <a:endParaRPr sz="4400" dirty="0">
              <a:latin typeface="Times New Roman" pitchFamily="18" charset="0"/>
              <a:cs typeface="Times New Roman" pitchFamily="18" charset="0"/>
            </a:endParaRPr>
          </a:p>
        </p:txBody>
      </p:sp>
      <p:sp>
        <p:nvSpPr>
          <p:cNvPr id="4" name="object 4"/>
          <p:cNvSpPr/>
          <p:nvPr/>
        </p:nvSpPr>
        <p:spPr>
          <a:xfrm>
            <a:off x="0" y="981252"/>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sp>
        <p:nvSpPr>
          <p:cNvPr id="5" name="object 5"/>
          <p:cNvSpPr/>
          <p:nvPr/>
        </p:nvSpPr>
        <p:spPr>
          <a:xfrm>
            <a:off x="10576559" y="9191445"/>
            <a:ext cx="7711440" cy="114300"/>
          </a:xfrm>
          <a:custGeom>
            <a:avLst/>
            <a:gdLst/>
            <a:ahLst/>
            <a:cxnLst/>
            <a:rect l="l" t="t" r="r" b="b"/>
            <a:pathLst>
              <a:path w="7711440" h="114300">
                <a:moveTo>
                  <a:pt x="7711440" y="0"/>
                </a:moveTo>
                <a:lnTo>
                  <a:pt x="0" y="0"/>
                </a:lnTo>
                <a:lnTo>
                  <a:pt x="0" y="114300"/>
                </a:lnTo>
                <a:lnTo>
                  <a:pt x="7711440" y="114300"/>
                </a:lnTo>
                <a:lnTo>
                  <a:pt x="7711440" y="0"/>
                </a:lnTo>
                <a:close/>
              </a:path>
            </a:pathLst>
          </a:custGeom>
          <a:solidFill>
            <a:srgbClr val="000000"/>
          </a:solidFill>
        </p:spPr>
        <p:txBody>
          <a:bodyPr wrap="square" lIns="0" tIns="0" rIns="0" bIns="0" rtlCol="0"/>
          <a:lstStyle/>
          <a:p>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150" y="2559050"/>
            <a:ext cx="1440179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86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677017" y="2559050"/>
            <a:ext cx="7153796" cy="4440318"/>
          </a:xfrm>
          <a:prstGeom prst="rect">
            <a:avLst/>
          </a:prstGeom>
        </p:spPr>
        <p:txBody>
          <a:bodyPr vert="horz" wrap="square" lIns="0" tIns="8255" rIns="0" bIns="0" rtlCol="0">
            <a:spAutoFit/>
          </a:bodyPr>
          <a:lstStyle/>
          <a:p>
            <a:pPr marL="457200" indent="-457200" algn="just">
              <a:buFont typeface="Wingdings" pitchFamily="2" charset="2"/>
              <a:buChar char="Ø"/>
            </a:pPr>
            <a:r>
              <a:rPr lang="en-US" sz="3200" dirty="0" smtClean="0">
                <a:latin typeface="Times New Roman" pitchFamily="18" charset="0"/>
                <a:cs typeface="Times New Roman" pitchFamily="18" charset="0"/>
              </a:rPr>
              <a:t>In conclusion, customer segmentation through e-commerce data is essential for creating targeted marketing strategies. By identifying and understanding various customer groups, businesses can boost engagement and increase sales. Ultimately, the effective use of data analytics is the key to unlocking insights that drive sustainable growth.</a:t>
            </a:r>
            <a:endParaRPr lang="en-IN" sz="3200" dirty="0">
              <a:latin typeface="Times New Roman" pitchFamily="18" charset="0"/>
              <a:cs typeface="Times New Roman" pitchFamily="18" charset="0"/>
            </a:endParaRPr>
          </a:p>
        </p:txBody>
      </p:sp>
      <p:sp>
        <p:nvSpPr>
          <p:cNvPr id="4" name="object 4"/>
          <p:cNvSpPr txBox="1">
            <a:spLocks noGrp="1"/>
          </p:cNvSpPr>
          <p:nvPr>
            <p:ph type="title"/>
          </p:nvPr>
        </p:nvSpPr>
        <p:spPr>
          <a:xfrm>
            <a:off x="10683354" y="1320304"/>
            <a:ext cx="6477635" cy="629018"/>
          </a:xfrm>
          <a:prstGeom prst="rect">
            <a:avLst/>
          </a:prstGeom>
        </p:spPr>
        <p:txBody>
          <a:bodyPr vert="horz" wrap="square" lIns="0" tIns="13335" rIns="0" bIns="0" rtlCol="0">
            <a:spAutoFit/>
          </a:bodyPr>
          <a:lstStyle/>
          <a:p>
            <a:pPr marL="12700">
              <a:lnSpc>
                <a:spcPct val="100000"/>
              </a:lnSpc>
              <a:spcBef>
                <a:spcPts val="105"/>
              </a:spcBef>
            </a:pPr>
            <a:r>
              <a:rPr lang="en-US" sz="4000" dirty="0" smtClean="0">
                <a:latin typeface="Times New Roman" pitchFamily="18" charset="0"/>
                <a:cs typeface="Times New Roman" pitchFamily="18" charset="0"/>
              </a:rPr>
              <a:t>Conclusion</a:t>
            </a:r>
            <a:endParaRPr sz="4000" dirty="0">
              <a:latin typeface="Times New Roman" pitchFamily="18" charset="0"/>
              <a:cs typeface="Times New Roman" pitchFamily="18" charset="0"/>
            </a:endParaRPr>
          </a:p>
        </p:txBody>
      </p:sp>
      <p:sp>
        <p:nvSpPr>
          <p:cNvPr id="5" name="object 5"/>
          <p:cNvSpPr/>
          <p:nvPr/>
        </p:nvSpPr>
        <p:spPr>
          <a:xfrm>
            <a:off x="10696067" y="964006"/>
            <a:ext cx="7586345" cy="114300"/>
          </a:xfrm>
          <a:custGeom>
            <a:avLst/>
            <a:gdLst/>
            <a:ahLst/>
            <a:cxnLst/>
            <a:rect l="l" t="t" r="r" b="b"/>
            <a:pathLst>
              <a:path w="7586344" h="114300">
                <a:moveTo>
                  <a:pt x="7586078" y="0"/>
                </a:moveTo>
                <a:lnTo>
                  <a:pt x="0" y="0"/>
                </a:lnTo>
                <a:lnTo>
                  <a:pt x="0" y="114300"/>
                </a:lnTo>
                <a:lnTo>
                  <a:pt x="7586078" y="114300"/>
                </a:lnTo>
                <a:lnTo>
                  <a:pt x="7586078" y="0"/>
                </a:lnTo>
                <a:close/>
              </a:path>
            </a:pathLst>
          </a:custGeom>
          <a:solidFill>
            <a:srgbClr val="000000"/>
          </a:solidFill>
        </p:spPr>
        <p:txBody>
          <a:bodyPr wrap="square" lIns="0" tIns="0" rIns="0" bIns="0" rtlCol="0"/>
          <a:lstStyle/>
          <a:p>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950" y="1263650"/>
            <a:ext cx="8267700" cy="716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84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TotalTime>
  <Words>387</Words>
  <Application>Microsoft Office PowerPoint</Application>
  <PresentationFormat>Custom</PresentationFormat>
  <Paragraphs>43</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Introduction to Customer Segmentation</vt:lpstr>
      <vt:lpstr>Importance of Customer Segmentation</vt:lpstr>
      <vt:lpstr>Leveraging E-Commerce Data</vt:lpstr>
      <vt:lpstr>Data Overview</vt:lpstr>
      <vt:lpstr>Data Analytics Techniques</vt:lpstr>
      <vt:lpstr>Exploratory Data Analysis</vt:lpstr>
      <vt:lpstr>Insights</vt:lpstr>
      <vt:lpstr>Conclusion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LENOVO</cp:lastModifiedBy>
  <cp:revision>12</cp:revision>
  <dcterms:created xsi:type="dcterms:W3CDTF">2024-08-18T08:26:53Z</dcterms:created>
  <dcterms:modified xsi:type="dcterms:W3CDTF">2024-08-18T11:07:55Z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2024-08-18T00:00:00Z</vt:filetime>
  </property>
  <property fmtid="{D5CDD505-2E9C-101B-9397-08002B2CF9AE}" pid="3" name="Creator">
    <vt:lpwstr>Chromium</vt:lpwstr>
  </property>
  <property fmtid="{D5CDD505-2E9C-101B-9397-08002B2CF9AE}" pid="4" name="LastSaved">
    <vt:filetime>2024-08-18T00:00:00Z</vt:filetime>
  </property>
</Properties>
</file>